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620" r:id="rId3"/>
    <p:sldId id="621" r:id="rId4"/>
    <p:sldId id="622" r:id="rId5"/>
    <p:sldId id="623" r:id="rId6"/>
    <p:sldId id="624" r:id="rId7"/>
    <p:sldId id="625" r:id="rId8"/>
    <p:sldId id="275" r:id="rId9"/>
    <p:sldId id="626" r:id="rId10"/>
    <p:sldId id="627" r:id="rId11"/>
    <p:sldId id="628" r:id="rId12"/>
    <p:sldId id="629" r:id="rId13"/>
    <p:sldId id="630" r:id="rId14"/>
    <p:sldId id="631" r:id="rId15"/>
    <p:sldId id="632" r:id="rId16"/>
    <p:sldId id="291" r:id="rId17"/>
    <p:sldId id="633" r:id="rId18"/>
    <p:sldId id="292" r:id="rId19"/>
    <p:sldId id="293" r:id="rId20"/>
    <p:sldId id="284" r:id="rId21"/>
    <p:sldId id="285" r:id="rId22"/>
    <p:sldId id="286" r:id="rId23"/>
    <p:sldId id="287" r:id="rId24"/>
    <p:sldId id="634" r:id="rId2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5C0"/>
    <a:srgbClr val="00AEEE"/>
    <a:srgbClr val="C92405"/>
    <a:srgbClr val="DD2909"/>
    <a:srgbClr val="37D2EA"/>
    <a:srgbClr val="38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864"/>
  </p:normalViewPr>
  <p:slideViewPr>
    <p:cSldViewPr snapToGrid="0" snapToObjects="1">
      <p:cViewPr varScale="1">
        <p:scale>
          <a:sx n="81" d="100"/>
          <a:sy n="81" d="100"/>
        </p:scale>
        <p:origin x="7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306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834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46833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899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9342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98939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35749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59879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297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73100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5953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56044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3559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3952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7381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8652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54972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25617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229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277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812800" y="0"/>
            <a:ext cx="15232066" cy="10160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65227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2717800" y="635000"/>
            <a:ext cx="12357100" cy="8238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4533900" y="2603500"/>
            <a:ext cx="942975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6947"/>
            <a:ext cx="6057901" cy="404070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6747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76100" cy="7984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9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Word of the Day…"/>
          <p:cNvSpPr txBox="1"/>
          <p:nvPr/>
        </p:nvSpPr>
        <p:spPr>
          <a:xfrm>
            <a:off x="219430" y="152303"/>
            <a:ext cx="12565940" cy="3180358"/>
          </a:xfrm>
          <a:prstGeom prst="rect">
            <a:avLst/>
          </a:prstGeom>
          <a:ln w="12700">
            <a:miter lim="400000"/>
          </a:ln>
          <a:effectLst>
            <a:outerShdw dist="25400" dir="5400000" rotWithShape="0">
              <a:srgbClr val="000000"/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21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dirty="0">
                <a:solidFill>
                  <a:srgbClr val="00AEEE"/>
                </a:solidFill>
                <a:latin typeface="Gill Sans MT" panose="020B0502020104020203" pitchFamily="34" charset="77"/>
              </a:rPr>
              <a:t>Word of the Day</a:t>
            </a:r>
          </a:p>
          <a:p>
            <a:pPr algn="r">
              <a:defRPr sz="7900" b="1">
                <a:solidFill>
                  <a:schemeClr val="accent6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en-GB">
                <a:solidFill>
                  <a:srgbClr val="0070C0"/>
                </a:solidFill>
                <a:latin typeface="Gill Sans MT" panose="020B0502020104020203" pitchFamily="34" charset="77"/>
              </a:rPr>
              <a:t>Summer</a:t>
            </a:r>
            <a:r>
              <a:rPr>
                <a:solidFill>
                  <a:srgbClr val="0070C0"/>
                </a:solidFill>
                <a:latin typeface="Gill Sans MT" panose="020B0502020104020203" pitchFamily="34" charset="77"/>
              </a:rPr>
              <a:t> </a:t>
            </a:r>
            <a:r>
              <a:rPr dirty="0">
                <a:solidFill>
                  <a:srgbClr val="0070C0"/>
                </a:solidFill>
                <a:latin typeface="Gill Sans MT" panose="020B0502020104020203" pitchFamily="34" charset="77"/>
              </a:rPr>
              <a:t>Term 202</a:t>
            </a:r>
            <a:r>
              <a:rPr lang="en-GB" dirty="0">
                <a:solidFill>
                  <a:srgbClr val="0070C0"/>
                </a:solidFill>
                <a:latin typeface="Gill Sans MT" panose="020B0502020104020203" pitchFamily="34" charset="77"/>
              </a:rPr>
              <a:t>6</a:t>
            </a:r>
            <a:r>
              <a:rPr dirty="0">
                <a:solidFill>
                  <a:srgbClr val="0070C0"/>
                </a:solidFill>
                <a:latin typeface="Gill Sans MT" panose="020B0502020104020203" pitchFamily="34" charset="77"/>
              </a:rPr>
              <a:t> </a:t>
            </a:r>
          </a:p>
        </p:txBody>
      </p:sp>
      <p:sp>
        <p:nvSpPr>
          <p:cNvPr id="121" name="'Words unlock the doors to a world of                                            understanding...'"/>
          <p:cNvSpPr txBox="1"/>
          <p:nvPr/>
        </p:nvSpPr>
        <p:spPr>
          <a:xfrm>
            <a:off x="3330609" y="9023736"/>
            <a:ext cx="9180945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spcBef>
                <a:spcPts val="4200"/>
              </a:spcBef>
              <a:defRPr sz="3200"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r>
              <a:rPr sz="2400" dirty="0">
                <a:latin typeface="Gill Sans MT" panose="020B0502020104020203" pitchFamily="34" charset="77"/>
              </a:rPr>
              <a:t>'</a:t>
            </a:r>
            <a:r>
              <a:rPr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Words unlock the doors to a world of</a:t>
            </a:r>
            <a:r>
              <a:rPr lang="en-GB"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 </a:t>
            </a:r>
            <a:r>
              <a:rPr sz="2400" b="1" i="1" dirty="0">
                <a:latin typeface="Gill Sans MT" panose="020B0502020104020203" pitchFamily="34" charset="77"/>
                <a:ea typeface="Gill Sans"/>
                <a:cs typeface="Gill Sans"/>
                <a:sym typeface="Gill Sans"/>
              </a:rPr>
              <a:t>understanding...'</a:t>
            </a:r>
          </a:p>
        </p:txBody>
      </p:sp>
      <p:sp>
        <p:nvSpPr>
          <p:cNvPr id="122" name="Week 11 - 29th June 2020"/>
          <p:cNvSpPr txBox="1"/>
          <p:nvPr/>
        </p:nvSpPr>
        <p:spPr>
          <a:xfrm>
            <a:off x="5590833" y="3226831"/>
            <a:ext cx="6206827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Week </a:t>
            </a:r>
            <a:r>
              <a:rPr lang="en-GB" dirty="0">
                <a:latin typeface="Gill Sans MT" panose="020B0502020104020203" pitchFamily="34" charset="77"/>
              </a:rPr>
              <a:t>37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–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8th</a:t>
            </a:r>
            <a:r>
              <a:rPr dirty="0">
                <a:latin typeface="Gill Sans MT" panose="020B0502020104020203" pitchFamily="34" charset="77"/>
              </a:rPr>
              <a:t> </a:t>
            </a:r>
            <a:r>
              <a:rPr lang="en-GB" dirty="0">
                <a:latin typeface="Gill Sans MT" panose="020B0502020104020203" pitchFamily="34" charset="77"/>
              </a:rPr>
              <a:t>June</a:t>
            </a:r>
            <a:r>
              <a:rPr dirty="0">
                <a:latin typeface="Gill Sans MT" panose="020B0502020104020203" pitchFamily="34" charset="77"/>
              </a:rPr>
              <a:t> 202</a:t>
            </a:r>
            <a:r>
              <a:rPr lang="en-GB" dirty="0">
                <a:latin typeface="Gill Sans MT" panose="020B0502020104020203" pitchFamily="34" charset="77"/>
              </a:rPr>
              <a:t>6</a:t>
            </a:r>
            <a:endParaRPr dirty="0">
              <a:latin typeface="Gill Sans MT" panose="020B0502020104020203" pitchFamily="34" charset="77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93E7B5B-BA83-1A40-88CA-41B9CA3846FC}"/>
              </a:ext>
            </a:extLst>
          </p:cNvPr>
          <p:cNvGrpSpPr/>
          <p:nvPr/>
        </p:nvGrpSpPr>
        <p:grpSpPr>
          <a:xfrm>
            <a:off x="-8276819" y="-164678"/>
            <a:ext cx="10029965" cy="15256120"/>
            <a:chOff x="-8642579" y="-164678"/>
            <a:chExt cx="10029965" cy="1525612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360EA16-1FF2-7A41-9FFE-93201C894C8C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9CF7BC9-F256-484E-B2A3-20A683E99FCB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5" name="Picture 4" descr="A close up of a toy&#10;&#10;Description automatically generated">
            <a:extLst>
              <a:ext uri="{FF2B5EF4-FFF2-40B4-BE49-F238E27FC236}">
                <a16:creationId xmlns:a16="http://schemas.microsoft.com/office/drawing/2014/main" id="{0E0A381E-E771-9A42-828B-936CC63247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9" t="20868" r="34222" b="19852"/>
          <a:stretch/>
        </p:blipFill>
        <p:spPr>
          <a:xfrm>
            <a:off x="194597" y="3889160"/>
            <a:ext cx="4115970" cy="5864440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2CC5B04C-98BD-014B-B30E-83A1C31AF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871">
            <a:off x="4454292" y="4450311"/>
            <a:ext cx="3513462" cy="2629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5F1DE71-708C-0147-917C-C5B1D4D208D4}"/>
              </a:ext>
            </a:extLst>
          </p:cNvPr>
          <p:cNvGrpSpPr/>
          <p:nvPr/>
        </p:nvGrpSpPr>
        <p:grpSpPr>
          <a:xfrm>
            <a:off x="11561091" y="3182930"/>
            <a:ext cx="8917924" cy="15439250"/>
            <a:chOff x="11782763" y="-862597"/>
            <a:chExt cx="8917924" cy="1543925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699AD46-A23A-0743-A5AD-1B4A4E4B67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53B4510-4E14-6043-BDB0-C5DAFE276E0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C0D784-5EA2-6841-BB18-6B704A0BBD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752">
            <a:off x="6517535" y="6383473"/>
            <a:ext cx="3213149" cy="2403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2679589-8404-E543-896F-014067FE98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2618">
            <a:off x="8719809" y="4398356"/>
            <a:ext cx="3138499" cy="2353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607450" y="1309202"/>
            <a:ext cx="3973845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ambivalent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9207354" y="1671690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92749" y="3944742"/>
            <a:ext cx="6346951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200" dirty="0">
                <a:latin typeface="Gill Sans MT" panose="020B0502020104020203" pitchFamily="34" charset="77"/>
              </a:rPr>
              <a:t>If you say that someone is ambivalent about something, they seem to be uncertain whether they really want it, or whether they really approve of it.</a:t>
            </a:r>
            <a:endParaRPr sz="32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71719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Jenny was </a:t>
            </a:r>
            <a:r>
              <a:rPr lang="en-GB" sz="4000" b="1" dirty="0">
                <a:latin typeface="Gill Sans MT" panose="020B0502020104020203" pitchFamily="34" charset="77"/>
              </a:rPr>
              <a:t>ambivalent</a:t>
            </a:r>
            <a:r>
              <a:rPr lang="en-GB" sz="4000" dirty="0">
                <a:latin typeface="Gill Sans MT" panose="020B0502020104020203" pitchFamily="34" charset="77"/>
              </a:rPr>
              <a:t> about going on a residential.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10335049" y="1253517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178697" y="2182175"/>
            <a:ext cx="4575922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am-biv-a-lent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368923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7751693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uncertain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certain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un-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equivalent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deeply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unsure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clear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decision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907F2FB4-0706-DF49-9FD5-2251F0AA33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043" y="2557236"/>
            <a:ext cx="3663097" cy="366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6884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988414" y="1309202"/>
            <a:ext cx="232595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depict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verb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703944" y="3808569"/>
            <a:ext cx="6550296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To depict someone or something means to show or represent them in a work of art such as a drawing or painting, or writing.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5112" y="6636318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It was Tom’s own </a:t>
            </a:r>
            <a:r>
              <a:rPr lang="en-GB" sz="4000" b="1" dirty="0">
                <a:latin typeface="Gill Sans MT" panose="020B0502020104020203" pitchFamily="34" charset="77"/>
              </a:rPr>
              <a:t>depiction</a:t>
            </a:r>
            <a:r>
              <a:rPr lang="en-GB" sz="4000" dirty="0">
                <a:latin typeface="Gill Sans MT" panose="020B0502020104020203" pitchFamily="34" charset="77"/>
              </a:rPr>
              <a:t> of the Mona Lisa.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de-pict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096814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655998878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portray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predict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personal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represent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conflict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art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C101821C-24B5-D64D-AF5C-83AF95E75C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762" y="2543039"/>
            <a:ext cx="3605381" cy="360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5290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871565" y="1309202"/>
            <a:ext cx="2622513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dissent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28235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587201" y="3901264"/>
            <a:ext cx="6915035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200" dirty="0">
                <a:latin typeface="Gill Sans MT" panose="020B0502020104020203" pitchFamily="34" charset="77"/>
              </a:rPr>
              <a:t>Dissent is strong disagreement or dissatisfaction with a decision or opinion, especially one that is supported by most people or by people in authority.</a:t>
            </a:r>
            <a:endParaRPr sz="32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5112" y="6699392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Andrew showed his </a:t>
            </a:r>
            <a:r>
              <a:rPr lang="en-GB" sz="4000" b="1" dirty="0">
                <a:latin typeface="Gill Sans MT" panose="020B0502020104020203" pitchFamily="34" charset="77"/>
              </a:rPr>
              <a:t>dissent</a:t>
            </a:r>
            <a:r>
              <a:rPr lang="en-GB" sz="4000" dirty="0">
                <a:latin typeface="Gill Sans MT" panose="020B0502020104020203" pitchFamily="34" charset="77"/>
              </a:rPr>
              <a:t> with the teacher’s final choice.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04401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dis-sent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680498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445892699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protest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agreement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content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sport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dispute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meant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show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396760E8-E0E9-1243-8A38-F654997833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767" y="2484933"/>
            <a:ext cx="3699983" cy="369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318261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624912" y="1309202"/>
            <a:ext cx="3337452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infamous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513434" y="3934830"/>
            <a:ext cx="6582631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Infamous people or things are well-known because of something bad.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637323"/>
            <a:ext cx="12999689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dirty="0">
                <a:latin typeface="Gill Sans MT" panose="020B0502020104020203" pitchFamily="34" charset="77"/>
              </a:rPr>
              <a:t>Harry knew of the </a:t>
            </a:r>
            <a:r>
              <a:rPr lang="en-GB" b="1" dirty="0">
                <a:latin typeface="Gill Sans MT" panose="020B0502020104020203" pitchFamily="34" charset="77"/>
              </a:rPr>
              <a:t>infamous</a:t>
            </a:r>
            <a:r>
              <a:rPr lang="en-GB" dirty="0">
                <a:latin typeface="Gill Sans MT" panose="020B0502020104020203" pitchFamily="34" charset="77"/>
              </a:rPr>
              <a:t> Slytherin house.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107812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in-fa-mous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113885"/>
              </p:ext>
            </p:extLst>
          </p:nvPr>
        </p:nvGraphicFramePr>
        <p:xfrm>
          <a:off x="5112" y="7748437"/>
          <a:ext cx="1312790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5965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224040">
                  <a:extLst>
                    <a:ext uri="{9D8B030D-6E8A-4147-A177-3AD203B41FA5}">
                      <a16:colId xmlns:a16="http://schemas.microsoft.com/office/drawing/2014/main" val="3331088901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725965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notorious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reputable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become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fabled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friendly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-ness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person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BA926BA6-403B-554E-B616-6E0F761CE4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706" y="2437628"/>
            <a:ext cx="3728480" cy="372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283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965058" y="281766"/>
            <a:ext cx="105798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Shinobi</a:t>
            </a:r>
            <a:r>
              <a:rPr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656598" y="1309202"/>
            <a:ext cx="3197991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lucrative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adjective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386496" y="3941150"/>
            <a:ext cx="6115904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A lucrative activity, job, or business deal is very profitable.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498062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year 6 car wash proved to be very </a:t>
            </a:r>
            <a:r>
              <a:rPr lang="en-GB" sz="4000" b="1" dirty="0">
                <a:latin typeface="Gill Sans MT" panose="020B0502020104020203" pitchFamily="34" charset="77"/>
              </a:rPr>
              <a:t>lucrative</a:t>
            </a:r>
            <a:r>
              <a:rPr lang="en-GB" sz="4000" dirty="0">
                <a:latin typeface="Gill Sans MT" panose="020B0502020104020203" pitchFamily="34" charset="77"/>
              </a:rPr>
              <a:t>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514283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lu-cra-tive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465693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334831431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profitable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unprofitable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-ly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fugitive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work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fruitful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poorly paid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-ness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intuitive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prove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A47594F5-36B7-4C4C-B1DF-B10B299671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841" y="2299891"/>
            <a:ext cx="3645746" cy="364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30749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Word of the Day:"/>
          <p:cNvSpPr txBox="1"/>
          <p:nvPr/>
        </p:nvSpPr>
        <p:spPr>
          <a:xfrm>
            <a:off x="4237199" y="4067780"/>
            <a:ext cx="4848825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800" dirty="0">
                <a:latin typeface="Gill Sans MT" panose="020B0502020104020203" pitchFamily="34" charset="77"/>
              </a:rPr>
              <a:t>Focus Word </a:t>
            </a:r>
            <a:r>
              <a:rPr lang="en-GB" sz="1800" dirty="0">
                <a:latin typeface="Gill Sans MT" panose="020B0502020104020203" pitchFamily="34" charset="77"/>
              </a:rPr>
              <a:t>(write below)</a:t>
            </a:r>
            <a:r>
              <a:rPr sz="1800" dirty="0">
                <a:latin typeface="Gill Sans MT" panose="020B0502020104020203" pitchFamily="34" charset="77"/>
              </a:rPr>
              <a:t>:</a:t>
            </a:r>
          </a:p>
        </p:txBody>
      </p:sp>
      <p:sp>
        <p:nvSpPr>
          <p:cNvPr id="152" name="Definition:"/>
          <p:cNvSpPr txBox="1"/>
          <p:nvPr/>
        </p:nvSpPr>
        <p:spPr>
          <a:xfrm>
            <a:off x="134969" y="1009378"/>
            <a:ext cx="6301398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 algn="l"/>
            <a:r>
              <a:rPr lang="en-GB" sz="2800" dirty="0">
                <a:latin typeface="Gill Sans MT" panose="020B0502020104020203" pitchFamily="34" charset="77"/>
              </a:rPr>
              <a:t>Describe / Definition</a:t>
            </a:r>
            <a:r>
              <a:rPr sz="2800" dirty="0">
                <a:latin typeface="Gill Sans MT" panose="020B0502020104020203" pitchFamily="34" charset="77"/>
              </a:rPr>
              <a:t>: </a:t>
            </a:r>
          </a:p>
        </p:txBody>
      </p:sp>
      <p:sp>
        <p:nvSpPr>
          <p:cNvPr id="165" name="Word Class"/>
          <p:cNvSpPr txBox="1"/>
          <p:nvPr/>
        </p:nvSpPr>
        <p:spPr>
          <a:xfrm>
            <a:off x="9548254" y="4558715"/>
            <a:ext cx="1941237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5616398"/>
          <a:ext cx="6522398" cy="41372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61199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3261199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716790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with same / similar meaning)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Antonyms:</a:t>
                      </a:r>
                    </a:p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with opposite meaning)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351811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716790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(words that sound the same)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Words: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(Example: football = pitch, team, player)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351811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6EBC672-2A25-9A4F-BEA5-DD15238F7A08}"/>
              </a:ext>
            </a:extLst>
          </p:cNvPr>
          <p:cNvSpPr/>
          <p:nvPr/>
        </p:nvSpPr>
        <p:spPr>
          <a:xfrm>
            <a:off x="4049306" y="4519916"/>
            <a:ext cx="5331577" cy="109958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C0EB75B-CE44-7846-AB22-8FD283C0F727}"/>
              </a:ext>
            </a:extLst>
          </p:cNvPr>
          <p:cNvCxnSpPr>
            <a:cxnSpLocks/>
          </p:cNvCxnSpPr>
          <p:nvPr/>
        </p:nvCxnSpPr>
        <p:spPr>
          <a:xfrm>
            <a:off x="9230050" y="4527937"/>
            <a:ext cx="3774750" cy="23084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B28A97C-5AC4-BD49-B3AB-E8446B04A0F7}"/>
              </a:ext>
            </a:extLst>
          </p:cNvPr>
          <p:cNvCxnSpPr>
            <a:cxnSpLocks/>
          </p:cNvCxnSpPr>
          <p:nvPr/>
        </p:nvCxnSpPr>
        <p:spPr>
          <a:xfrm>
            <a:off x="9230050" y="5619500"/>
            <a:ext cx="3774750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6" name="Word Class">
            <a:extLst>
              <a:ext uri="{FF2B5EF4-FFF2-40B4-BE49-F238E27FC236}">
                <a16:creationId xmlns:a16="http://schemas.microsoft.com/office/drawing/2014/main" id="{21640A06-AF8A-9643-B8EB-F336ADD7BF49}"/>
              </a:ext>
            </a:extLst>
          </p:cNvPr>
          <p:cNvSpPr txBox="1"/>
          <p:nvPr/>
        </p:nvSpPr>
        <p:spPr>
          <a:xfrm>
            <a:off x="6584702" y="5627194"/>
            <a:ext cx="3170741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Draw your sentence: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2BEAB5B-888F-AB4B-8084-B7517E46124D}"/>
              </a:ext>
            </a:extLst>
          </p:cNvPr>
          <p:cNvCxnSpPr>
            <a:cxnSpLocks/>
          </p:cNvCxnSpPr>
          <p:nvPr/>
        </p:nvCxnSpPr>
        <p:spPr>
          <a:xfrm>
            <a:off x="6502400" y="834297"/>
            <a:ext cx="0" cy="3443268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8" name="Word Class">
            <a:extLst>
              <a:ext uri="{FF2B5EF4-FFF2-40B4-BE49-F238E27FC236}">
                <a16:creationId xmlns:a16="http://schemas.microsoft.com/office/drawing/2014/main" id="{B87BA57F-911C-9345-ADD2-5EB8324B7021}"/>
              </a:ext>
            </a:extLst>
          </p:cNvPr>
          <p:cNvSpPr txBox="1"/>
          <p:nvPr/>
        </p:nvSpPr>
        <p:spPr>
          <a:xfrm>
            <a:off x="6584702" y="1015294"/>
            <a:ext cx="3912327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pPr algn="l"/>
            <a:r>
              <a:rPr lang="en-GB" sz="2800" dirty="0">
                <a:solidFill>
                  <a:srgbClr val="C92405"/>
                </a:solidFill>
                <a:latin typeface="Gill Sans MT" panose="020B0502020104020203" pitchFamily="34" charset="77"/>
              </a:rPr>
              <a:t>Use it in a sentence:</a:t>
            </a:r>
            <a:endParaRPr sz="2800" dirty="0">
              <a:solidFill>
                <a:srgbClr val="C92405"/>
              </a:solidFill>
              <a:latin typeface="Gill Sans MT" panose="020B0502020104020203" pitchFamily="34" charset="77"/>
            </a:endParaRPr>
          </a:p>
        </p:txBody>
      </p:sp>
      <p:sp>
        <p:nvSpPr>
          <p:cNvPr id="148" name="Grasshopper Word of the Day"/>
          <p:cNvSpPr txBox="1"/>
          <p:nvPr/>
        </p:nvSpPr>
        <p:spPr>
          <a:xfrm>
            <a:off x="1302106" y="17462"/>
            <a:ext cx="9802363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Laboratory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489491" y="339363"/>
            <a:ext cx="1622203" cy="1340029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19C2E683-E563-EC4A-8BCC-97B73FE19449}"/>
              </a:ext>
            </a:extLst>
          </p:cNvPr>
          <p:cNvCxnSpPr>
            <a:cxnSpLocks/>
          </p:cNvCxnSpPr>
          <p:nvPr/>
        </p:nvCxnSpPr>
        <p:spPr>
          <a:xfrm>
            <a:off x="206685" y="1451841"/>
            <a:ext cx="3056466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5D8D83E5-1C51-AE4B-956A-5207505C9075}"/>
              </a:ext>
            </a:extLst>
          </p:cNvPr>
          <p:cNvCxnSpPr>
            <a:cxnSpLocks/>
          </p:cNvCxnSpPr>
          <p:nvPr/>
        </p:nvCxnSpPr>
        <p:spPr>
          <a:xfrm>
            <a:off x="6681048" y="1451841"/>
            <a:ext cx="2849277" cy="0"/>
          </a:xfrm>
          <a:prstGeom prst="line">
            <a:avLst/>
          </a:prstGeom>
          <a:ln w="9525" cap="flat" cmpd="sng" algn="ctr">
            <a:solidFill>
              <a:srgbClr val="0365C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6123833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1197272"/>
          <a:ext cx="13004800" cy="85388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2400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6502400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635235"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 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museum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cinema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pPr algn="l"/>
                      <a:r>
                        <a:rPr lang="en-GB" sz="26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35235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church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 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university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148" name="Grasshopper Word of the Day"/>
          <p:cNvSpPr txBox="1"/>
          <p:nvPr/>
        </p:nvSpPr>
        <p:spPr>
          <a:xfrm>
            <a:off x="324857" y="17462"/>
            <a:ext cx="912108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Visualiser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98239" y="128282"/>
            <a:ext cx="227863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Draw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Grasshopper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and bring them to life.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-1454" y="8852728"/>
            <a:ext cx="971450" cy="8024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397327-F896-5F47-97C7-A835D9998C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9" t="16006" r="27914" b="20497"/>
          <a:stretch/>
        </p:blipFill>
        <p:spPr>
          <a:xfrm>
            <a:off x="11514957" y="17462"/>
            <a:ext cx="1600913" cy="180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170065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E126C1A-DF94-724E-8EDB-D39D2C40D238}"/>
              </a:ext>
            </a:extLst>
          </p:cNvPr>
          <p:cNvGraphicFramePr>
            <a:graphicFrameLocks noGrp="1"/>
          </p:cNvGraphicFramePr>
          <p:nvPr/>
        </p:nvGraphicFramePr>
        <p:xfrm>
          <a:off x="0" y="1197272"/>
          <a:ext cx="13004800" cy="85388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02400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6502400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</a:tblGrid>
              <a:tr h="635235"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ambivalent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depict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pPr algn="l"/>
                      <a:r>
                        <a:rPr lang="en-GB" sz="260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600" dirty="0">
                        <a:solidFill>
                          <a:schemeClr val="tx1"/>
                        </a:solidFill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35235"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infamous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rgbClr val="0365C0"/>
                          </a:solidFill>
                          <a:latin typeface="Gill Sans MT" panose="020B0502020104020203" pitchFamily="34" charset="77"/>
                        </a:rPr>
                        <a:t>Word:</a:t>
                      </a: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Gill Sans MT" panose="020B0502020104020203" pitchFamily="34" charset="77"/>
                        </a:rPr>
                        <a:t> lucrative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3634198"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365C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1319385"/>
                  </a:ext>
                </a:extLst>
              </a:tr>
            </a:tbl>
          </a:graphicData>
        </a:graphic>
      </p:graphicFrame>
      <p:sp>
        <p:nvSpPr>
          <p:cNvPr id="148" name="Grasshopper Word of the Day"/>
          <p:cNvSpPr txBox="1"/>
          <p:nvPr/>
        </p:nvSpPr>
        <p:spPr>
          <a:xfrm>
            <a:off x="324857" y="17462"/>
            <a:ext cx="912108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Vocabulary Visualiser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80310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Draw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Shinobi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and bring them to life.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86BE72-1703-3C4A-ADCE-227617DFFA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8" t="20985" r="36573" b="21472"/>
          <a:stretch/>
        </p:blipFill>
        <p:spPr>
          <a:xfrm>
            <a:off x="11514956" y="92525"/>
            <a:ext cx="1340431" cy="170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03173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8" name="Grasshopper Word of the Day"/>
          <p:cNvSpPr txBox="1"/>
          <p:nvPr/>
        </p:nvSpPr>
        <p:spPr>
          <a:xfrm>
            <a:off x="817786" y="17462"/>
            <a:ext cx="813524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Matching Meanings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08594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>
                <a:latin typeface="Gill Sans MT" panose="020B0502020104020203" pitchFamily="34" charset="77"/>
              </a:rPr>
              <a:t>Draw lines 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from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Grasshopper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to their definitions.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708C9FF0-0C9B-CC42-8D53-CC7C19324B6E}"/>
              </a:ext>
            </a:extLst>
          </p:cNvPr>
          <p:cNvGraphicFramePr>
            <a:graphicFrameLocks noGrp="1"/>
          </p:cNvGraphicFramePr>
          <p:nvPr/>
        </p:nvGraphicFramePr>
        <p:xfrm>
          <a:off x="889659" y="1251704"/>
          <a:ext cx="2599938" cy="7695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Grasshopper Word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restaurant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museum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cinema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church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university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graphicFrame>
        <p:nvGraphicFramePr>
          <p:cNvPr id="14" name="Table 2">
            <a:extLst>
              <a:ext uri="{FF2B5EF4-FFF2-40B4-BE49-F238E27FC236}">
                <a16:creationId xmlns:a16="http://schemas.microsoft.com/office/drawing/2014/main" id="{FA5B5AA8-0E40-3441-9859-DDACC675242D}"/>
              </a:ext>
            </a:extLst>
          </p:cNvPr>
          <p:cNvGraphicFramePr>
            <a:graphicFrameLocks noGrp="1"/>
          </p:cNvGraphicFramePr>
          <p:nvPr/>
        </p:nvGraphicFramePr>
        <p:xfrm>
          <a:off x="5663363" y="1251704"/>
          <a:ext cx="4470665" cy="77794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70665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Grasshopper Definitions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 building in which Christians worship. You usually refer to this place as *** when you are talking about the time that people spend there.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 place where people go to watch films for entertainment.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 place where you can eat a meal and pay for it. In *** your food is usually served to you at your table by a waiter or waitress.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 building where a large number of interesting and valuable objects, such as works of art or historical items, are kept, studied, and displayed to the public.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is an institution where students study for degrees and where academic research is done.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BF77523C-8284-C341-BC29-295082F3A8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9" t="16006" r="27914" b="20497"/>
          <a:stretch/>
        </p:blipFill>
        <p:spPr>
          <a:xfrm>
            <a:off x="11514957" y="17462"/>
            <a:ext cx="1600913" cy="18004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7652274-0299-324A-BBE9-A0758431F6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6394" y="5141432"/>
            <a:ext cx="933589" cy="933589"/>
          </a:xfrm>
          <a:prstGeom prst="rect">
            <a:avLst/>
          </a:prstGeom>
        </p:spPr>
      </p:pic>
      <p:pic>
        <p:nvPicPr>
          <p:cNvPr id="25" name="Picture 24" descr="A picture containing text, vector graphics, gallery&#10;&#10;Description automatically generated">
            <a:extLst>
              <a:ext uri="{FF2B5EF4-FFF2-40B4-BE49-F238E27FC236}">
                <a16:creationId xmlns:a16="http://schemas.microsoft.com/office/drawing/2014/main" id="{0A5DCF9E-CA99-A24A-8CEB-DACF2584D0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600" y="6374148"/>
            <a:ext cx="992764" cy="992764"/>
          </a:xfrm>
          <a:prstGeom prst="rect">
            <a:avLst/>
          </a:prstGeom>
        </p:spPr>
      </p:pic>
      <p:pic>
        <p:nvPicPr>
          <p:cNvPr id="26" name="Picture 25" descr="A picture containing icon&#10;&#10;Description automatically generated">
            <a:extLst>
              <a:ext uri="{FF2B5EF4-FFF2-40B4-BE49-F238E27FC236}">
                <a16:creationId xmlns:a16="http://schemas.microsoft.com/office/drawing/2014/main" id="{61A7C0FE-E957-F442-B898-FB9D728752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7739" y="3810710"/>
            <a:ext cx="1098177" cy="1098177"/>
          </a:xfrm>
          <a:prstGeom prst="rect">
            <a:avLst/>
          </a:prstGeom>
        </p:spPr>
      </p:pic>
      <p:pic>
        <p:nvPicPr>
          <p:cNvPr id="27" name="Picture 26" descr="Logo, icon&#10;&#10;Description automatically generated">
            <a:extLst>
              <a:ext uri="{FF2B5EF4-FFF2-40B4-BE49-F238E27FC236}">
                <a16:creationId xmlns:a16="http://schemas.microsoft.com/office/drawing/2014/main" id="{B1AE2DB7-2436-BC4F-AA60-D082B344E9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7739" y="2353460"/>
            <a:ext cx="1017902" cy="1017902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16700A3C-028E-FE43-BE09-7AC026C47F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175" y="7699095"/>
            <a:ext cx="1030189" cy="103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71498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9711631">
            <a:off x="13071077" y="-3913484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148" name="Grasshopper Word of the Day"/>
          <p:cNvSpPr txBox="1"/>
          <p:nvPr/>
        </p:nvSpPr>
        <p:spPr>
          <a:xfrm>
            <a:off x="817786" y="17462"/>
            <a:ext cx="813524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sz="7000" dirty="0">
                <a:solidFill>
                  <a:srgbClr val="00AEEE"/>
                </a:solidFill>
                <a:latin typeface="Gill Sans MT" panose="020B0502020104020203" pitchFamily="34" charset="77"/>
              </a:rPr>
              <a:t>Matching Meanings</a:t>
            </a:r>
            <a:endParaRPr sz="7000" dirty="0">
              <a:solidFill>
                <a:srgbClr val="00AEEE"/>
              </a:solidFill>
              <a:latin typeface="Gill Sans MT" panose="020B0502020104020203" pitchFamily="34" charset="77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82874A9-E32D-124C-8613-05482F0523A3}"/>
              </a:ext>
            </a:extLst>
          </p:cNvPr>
          <p:cNvGrpSpPr/>
          <p:nvPr/>
        </p:nvGrpSpPr>
        <p:grpSpPr>
          <a:xfrm rot="8845784">
            <a:off x="-8510484" y="2077609"/>
            <a:ext cx="8917924" cy="15439250"/>
            <a:chOff x="11782763" y="-862597"/>
            <a:chExt cx="8917924" cy="1543925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38AC6DB-B440-4147-958A-EA8A6D2C6896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A48E428-6FC2-4646-A3EE-F1C389DEE3EE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960320C-5CFE-6448-A62D-AEE5B25DC1E7}"/>
              </a:ext>
            </a:extLst>
          </p:cNvPr>
          <p:cNvSpPr txBox="1"/>
          <p:nvPr/>
        </p:nvSpPr>
        <p:spPr>
          <a:xfrm>
            <a:off x="9308594" y="199998"/>
            <a:ext cx="2134647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>
                <a:latin typeface="Gill Sans MT" panose="020B0502020104020203" pitchFamily="34" charset="77"/>
              </a:rPr>
              <a:t>Draw lines 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from the </a:t>
            </a:r>
            <a:r>
              <a:rPr kumimoji="0" lang="en-GB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Shinobi</a:t>
            </a:r>
            <a:r>
              <a:rPr kumimoji="0" lang="en-GB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 MT" panose="020B0502020104020203" pitchFamily="34" charset="77"/>
                <a:sym typeface="Helvetica Light"/>
              </a:rPr>
              <a:t> words to their definitions.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7929" y="8819154"/>
            <a:ext cx="1021976" cy="844208"/>
          </a:xfrm>
          <a:prstGeom prst="rect">
            <a:avLst/>
          </a:prstGeom>
        </p:spPr>
      </p:pic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708C9FF0-0C9B-CC42-8D53-CC7C19324B6E}"/>
              </a:ext>
            </a:extLst>
          </p:cNvPr>
          <p:cNvGraphicFramePr>
            <a:graphicFrameLocks noGrp="1"/>
          </p:cNvGraphicFramePr>
          <p:nvPr/>
        </p:nvGraphicFramePr>
        <p:xfrm>
          <a:off x="889659" y="1251704"/>
          <a:ext cx="2599938" cy="76950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Shinobi Word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ambivalent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depict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dissent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infamous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lucrative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graphicFrame>
        <p:nvGraphicFramePr>
          <p:cNvPr id="14" name="Table 2">
            <a:extLst>
              <a:ext uri="{FF2B5EF4-FFF2-40B4-BE49-F238E27FC236}">
                <a16:creationId xmlns:a16="http://schemas.microsoft.com/office/drawing/2014/main" id="{FA5B5AA8-0E40-3441-9859-DDACC675242D}"/>
              </a:ext>
            </a:extLst>
          </p:cNvPr>
          <p:cNvGraphicFramePr>
            <a:graphicFrameLocks noGrp="1"/>
          </p:cNvGraphicFramePr>
          <p:nvPr/>
        </p:nvGraphicFramePr>
        <p:xfrm>
          <a:off x="5663363" y="1251704"/>
          <a:ext cx="4470665" cy="77513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70665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</a:tblGrid>
              <a:tr h="128251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Shinobi Definitions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*** people or things are well-known because of something bad.</a:t>
                      </a:r>
                    </a:p>
                    <a:p>
                      <a:endParaRPr lang="en-GB" sz="20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If you say that someone is *** about something, they seem to be uncertain whether they really want it, or whether they really approve of it.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*** is strong disagreement or dissatisfaction with a decision or opinion, especially one that is supported by most people or by people in authority.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6468079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To *** someone or something means to show or represent them in a work of art such as a drawing or painting, or writing.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00703368"/>
                  </a:ext>
                </a:extLst>
              </a:tr>
              <a:tr h="1282512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Gill Sans MT" panose="020B0502020104020203" pitchFamily="34" charset="77"/>
                        </a:rPr>
                        <a:t>A *** activity, job, or business deal is very profitable.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104805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D14985E1-B661-AA43-82D5-8E7D020E9B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8" t="20985" r="36573" b="21472"/>
          <a:stretch/>
        </p:blipFill>
        <p:spPr>
          <a:xfrm>
            <a:off x="11514956" y="92525"/>
            <a:ext cx="1340431" cy="1704832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D83E16ED-1764-E840-9BB2-65311EB88F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106" y="3607411"/>
            <a:ext cx="1179810" cy="117981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6AA0B12-A72C-6549-BD7A-8E3B43322F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917" y="6399431"/>
            <a:ext cx="1241351" cy="1241351"/>
          </a:xfrm>
          <a:prstGeom prst="rect">
            <a:avLst/>
          </a:prstGeom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EEA8320D-9977-EA48-AB09-676239304D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7463" y="5090949"/>
            <a:ext cx="1085777" cy="1085777"/>
          </a:xfrm>
          <a:prstGeom prst="rect">
            <a:avLst/>
          </a:prstGeom>
        </p:spPr>
      </p:pic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id="{2BB9F36F-2CB6-AE4D-A741-60E063AC16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4436" y="2421301"/>
            <a:ext cx="1039155" cy="1039155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012CE2D3-34F8-944C-8B7F-4DE8E6BC52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601" y="7879052"/>
            <a:ext cx="1035639" cy="103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11994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279542" y="368756"/>
            <a:ext cx="12445716" cy="1579920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96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This Week's Words</a:t>
            </a:r>
          </a:p>
        </p:txBody>
      </p:sp>
      <p:sp>
        <p:nvSpPr>
          <p:cNvPr id="132" name="Grasshopper"/>
          <p:cNvSpPr txBox="1"/>
          <p:nvPr/>
        </p:nvSpPr>
        <p:spPr>
          <a:xfrm>
            <a:off x="1424395" y="1991291"/>
            <a:ext cx="4749274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65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solidFill>
                  <a:srgbClr val="00AEEE"/>
                </a:solidFill>
              </a:rPr>
              <a:t>Grasshopper</a:t>
            </a:r>
          </a:p>
        </p:txBody>
      </p:sp>
      <p:sp>
        <p:nvSpPr>
          <p:cNvPr id="133" name="tear"/>
          <p:cNvSpPr txBox="1"/>
          <p:nvPr/>
        </p:nvSpPr>
        <p:spPr>
          <a:xfrm>
            <a:off x="2196849" y="3085008"/>
            <a:ext cx="3204403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restaurant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4" name="office"/>
          <p:cNvSpPr txBox="1"/>
          <p:nvPr/>
        </p:nvSpPr>
        <p:spPr>
          <a:xfrm>
            <a:off x="2470968" y="3993661"/>
            <a:ext cx="265617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museum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5" name="spare"/>
          <p:cNvSpPr txBox="1"/>
          <p:nvPr/>
        </p:nvSpPr>
        <p:spPr>
          <a:xfrm>
            <a:off x="2680962" y="4843260"/>
            <a:ext cx="223619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cinema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6" name="chipped"/>
          <p:cNvSpPr txBox="1"/>
          <p:nvPr/>
        </p:nvSpPr>
        <p:spPr>
          <a:xfrm>
            <a:off x="2741874" y="5769060"/>
            <a:ext cx="211436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church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7" name="lift"/>
          <p:cNvSpPr txBox="1"/>
          <p:nvPr/>
        </p:nvSpPr>
        <p:spPr>
          <a:xfrm>
            <a:off x="2314673" y="6639612"/>
            <a:ext cx="296876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university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8" name="mutter"/>
          <p:cNvSpPr txBox="1"/>
          <p:nvPr/>
        </p:nvSpPr>
        <p:spPr>
          <a:xfrm>
            <a:off x="8255157" y="3961911"/>
            <a:ext cx="192200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depict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9" name="unveil"/>
          <p:cNvSpPr txBox="1"/>
          <p:nvPr/>
        </p:nvSpPr>
        <p:spPr>
          <a:xfrm>
            <a:off x="7734586" y="5750010"/>
            <a:ext cx="277319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infamous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40" name="tolerate"/>
          <p:cNvSpPr txBox="1"/>
          <p:nvPr/>
        </p:nvSpPr>
        <p:spPr>
          <a:xfrm>
            <a:off x="7532211" y="3065958"/>
            <a:ext cx="336791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ambivalent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1" name="fixation"/>
          <p:cNvSpPr txBox="1"/>
          <p:nvPr/>
        </p:nvSpPr>
        <p:spPr>
          <a:xfrm>
            <a:off x="8144559" y="4824210"/>
            <a:ext cx="214321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dissent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3" name="Shinobi"/>
          <p:cNvSpPr txBox="1"/>
          <p:nvPr/>
        </p:nvSpPr>
        <p:spPr>
          <a:xfrm>
            <a:off x="7805173" y="1948676"/>
            <a:ext cx="2797241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solidFill>
                  <a:srgbClr val="00AEEE"/>
                </a:solidFill>
              </a:rPr>
              <a:t>Shinobi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425C565A-0887-F647-81E8-E14EE96CE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300" y="7140190"/>
            <a:ext cx="3124200" cy="23876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3" name="unveil">
            <a:extLst>
              <a:ext uri="{FF2B5EF4-FFF2-40B4-BE49-F238E27FC236}">
                <a16:creationId xmlns:a16="http://schemas.microsoft.com/office/drawing/2014/main" id="{3DFB6E10-D309-C545-A6B1-2341096960A8}"/>
              </a:ext>
            </a:extLst>
          </p:cNvPr>
          <p:cNvSpPr txBox="1"/>
          <p:nvPr/>
        </p:nvSpPr>
        <p:spPr>
          <a:xfrm>
            <a:off x="7845988" y="6639611"/>
            <a:ext cx="266098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lucrative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391177" y="-6312383"/>
            <a:ext cx="8917924" cy="15102408"/>
            <a:chOff x="11782763" y="-525755"/>
            <a:chExt cx="8917924" cy="15102408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6452645"/>
              <a:ext cx="6869178" cy="471924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631879" y="769884"/>
            <a:ext cx="8991243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6600" dirty="0">
                <a:latin typeface="Gill Sans MT" panose="020B0502020104020203" pitchFamily="34" charset="77"/>
              </a:rPr>
              <a:t>restaurant</a:t>
            </a:r>
            <a:endParaRPr sz="138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293173" y="5934845"/>
            <a:ext cx="10875989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6600" dirty="0">
                <a:latin typeface="Gill Sans MT" panose="020B0502020104020203" pitchFamily="34" charset="77"/>
              </a:rPr>
              <a:t>museum</a:t>
            </a:r>
            <a:endParaRPr sz="41300" dirty="0">
              <a:latin typeface="Gill Sans MT" panose="020B0502020104020203" pitchFamily="34" charset="77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E7B5628-B058-F44B-A4C2-4D7538115B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8164" y="1023451"/>
            <a:ext cx="2484757" cy="2484757"/>
          </a:xfrm>
          <a:prstGeom prst="rect">
            <a:avLst/>
          </a:prstGeom>
        </p:spPr>
      </p:pic>
      <p:pic>
        <p:nvPicPr>
          <p:cNvPr id="18" name="Picture 17" descr="A picture containing text, vector graphics, gallery&#10;&#10;Description automatically generated">
            <a:extLst>
              <a:ext uri="{FF2B5EF4-FFF2-40B4-BE49-F238E27FC236}">
                <a16:creationId xmlns:a16="http://schemas.microsoft.com/office/drawing/2014/main" id="{366E735F-FCC7-784E-B7F4-9FF68979AA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45" y="5431159"/>
            <a:ext cx="3849255" cy="384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0617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087741" y="410726"/>
            <a:ext cx="7333739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cinema</a:t>
            </a:r>
            <a:endParaRPr sz="239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585580" y="5681066"/>
            <a:ext cx="10419220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church</a:t>
            </a:r>
            <a:endParaRPr sz="16600" dirty="0">
              <a:latin typeface="Gill Sans MT" panose="020B0502020104020203" pitchFamily="34" charset="77"/>
            </a:endParaRPr>
          </a:p>
        </p:txBody>
      </p:sp>
      <p:pic>
        <p:nvPicPr>
          <p:cNvPr id="17" name="Picture 16" descr="A picture containing icon&#10;&#10;Description automatically generated">
            <a:extLst>
              <a:ext uri="{FF2B5EF4-FFF2-40B4-BE49-F238E27FC236}">
                <a16:creationId xmlns:a16="http://schemas.microsoft.com/office/drawing/2014/main" id="{3F8A74A5-34E6-F642-8B96-FE7CE25F3C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5426" y="497829"/>
            <a:ext cx="3465618" cy="3465618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8ECF9859-97E7-4746-90D1-32602B9E7D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28" y="5797659"/>
            <a:ext cx="3179679" cy="3179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44295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915722" y="656799"/>
            <a:ext cx="8420575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6600" dirty="0">
                <a:latin typeface="Gill Sans MT" panose="020B0502020104020203" pitchFamily="34" charset="77"/>
              </a:rPr>
              <a:t>university</a:t>
            </a:r>
            <a:endParaRPr sz="239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1725548" y="6227447"/>
            <a:ext cx="12346080" cy="2226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3800" dirty="0">
                <a:latin typeface="Gill Sans MT" panose="020B0502020104020203" pitchFamily="34" charset="77"/>
              </a:rPr>
              <a:t>ambivalent</a:t>
            </a:r>
            <a:endParaRPr sz="9600" dirty="0">
              <a:latin typeface="Gill Sans MT" panose="020B0502020104020203" pitchFamily="34" charset="77"/>
            </a:endParaRPr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E3ADC6F6-175A-3A48-AF3D-EC022074B9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201" y="525271"/>
            <a:ext cx="3406382" cy="3406382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1BC2473-C69E-8144-AEF0-9D7A76858C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08" y="5571179"/>
            <a:ext cx="3557479" cy="355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16015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-1553372" y="455978"/>
            <a:ext cx="11999897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depict</a:t>
            </a:r>
            <a:endParaRPr sz="115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2656000" y="5731759"/>
            <a:ext cx="10288591" cy="3164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9900" dirty="0">
                <a:latin typeface="Gill Sans MT" panose="020B0502020104020203" pitchFamily="34" charset="77"/>
              </a:rPr>
              <a:t>dissent</a:t>
            </a:r>
            <a:endParaRPr sz="16600" dirty="0">
              <a:latin typeface="Gill Sans MT" panose="020B0502020104020203" pitchFamily="34" charset="77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D7B58CB-184A-A94A-BAB1-8F9DA7D128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629" y="530544"/>
            <a:ext cx="3605381" cy="3605381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130CD08D-AD28-614D-8FF1-B5AC642279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20" y="5499927"/>
            <a:ext cx="3699983" cy="369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57533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 rot="1007258">
            <a:off x="11968918" y="1439632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EF5107-5BC4-E84A-AB08-D710D9F8D1A2}"/>
              </a:ext>
            </a:extLst>
          </p:cNvPr>
          <p:cNvSpPr/>
          <p:nvPr/>
        </p:nvSpPr>
        <p:spPr>
          <a:xfrm>
            <a:off x="308911" y="305549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DC0D07C-E46E-A94D-BECD-14C267D89B3C}"/>
              </a:ext>
            </a:extLst>
          </p:cNvPr>
          <p:cNvSpPr/>
          <p:nvPr/>
        </p:nvSpPr>
        <p:spPr>
          <a:xfrm>
            <a:off x="329360" y="5427006"/>
            <a:ext cx="12346080" cy="3845827"/>
          </a:xfrm>
          <a:prstGeom prst="rect">
            <a:avLst/>
          </a:prstGeom>
          <a:noFill/>
          <a:ln w="101600" cap="flat" cmpd="thickThin">
            <a:solidFill>
              <a:srgbClr val="0365C0"/>
            </a:solidFill>
            <a:miter lim="400000"/>
          </a:ln>
          <a:effectLst>
            <a:outerShdw blurRad="38100" dist="25400" dir="5400000" rotWithShape="0">
              <a:schemeClr val="bg1">
                <a:alpha val="5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41D68E3-A056-8C4D-97C2-0A47EFC3CE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11205349" y="7853396"/>
            <a:ext cx="1470091" cy="121437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F9023BC-FE5D-E347-A025-46D87D714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49809" y="473186"/>
            <a:ext cx="1470091" cy="1214376"/>
          </a:xfrm>
          <a:prstGeom prst="rect">
            <a:avLst/>
          </a:prstGeom>
        </p:spPr>
      </p:pic>
      <p:sp>
        <p:nvSpPr>
          <p:cNvPr id="27" name="tear">
            <a:extLst>
              <a:ext uri="{FF2B5EF4-FFF2-40B4-BE49-F238E27FC236}">
                <a16:creationId xmlns:a16="http://schemas.microsoft.com/office/drawing/2014/main" id="{305B9BC5-B671-A64C-B9FA-DF2667A61C05}"/>
              </a:ext>
            </a:extLst>
          </p:cNvPr>
          <p:cNvSpPr txBox="1"/>
          <p:nvPr/>
        </p:nvSpPr>
        <p:spPr>
          <a:xfrm>
            <a:off x="1322787" y="899893"/>
            <a:ext cx="7774564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6600" dirty="0">
                <a:latin typeface="Gill Sans MT" panose="020B0502020104020203" pitchFamily="34" charset="77"/>
              </a:rPr>
              <a:t>infamous</a:t>
            </a:r>
            <a:endParaRPr sz="9600" dirty="0">
              <a:latin typeface="Gill Sans MT" panose="020B0502020104020203" pitchFamily="34" charset="77"/>
            </a:endParaRPr>
          </a:p>
        </p:txBody>
      </p:sp>
      <p:sp>
        <p:nvSpPr>
          <p:cNvPr id="28" name="tear">
            <a:extLst>
              <a:ext uri="{FF2B5EF4-FFF2-40B4-BE49-F238E27FC236}">
                <a16:creationId xmlns:a16="http://schemas.microsoft.com/office/drawing/2014/main" id="{3E0CFD4D-27A2-7842-AA0C-DAD97EB3ECC4}"/>
              </a:ext>
            </a:extLst>
          </p:cNvPr>
          <p:cNvSpPr txBox="1"/>
          <p:nvPr/>
        </p:nvSpPr>
        <p:spPr>
          <a:xfrm>
            <a:off x="1725548" y="5937288"/>
            <a:ext cx="12346080" cy="2657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t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16600" dirty="0">
                <a:latin typeface="Gill Sans MT" panose="020B0502020104020203" pitchFamily="34" charset="77"/>
              </a:rPr>
              <a:t>lucrative</a:t>
            </a:r>
            <a:endParaRPr sz="13800" dirty="0">
              <a:latin typeface="Gill Sans MT" panose="020B0502020104020203" pitchFamily="34" charset="77"/>
            </a:endParaRPr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378F1CE0-BD33-CB49-BF61-08AFF6B52E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878" y="473817"/>
            <a:ext cx="3472220" cy="3472220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552FCB97-E11A-984F-889E-4EB159D667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78" y="5603160"/>
            <a:ext cx="3318227" cy="331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9363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472709" y="430311"/>
            <a:ext cx="12059391" cy="1456809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88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Grasshopper (Tier 1)</a:t>
            </a:r>
            <a:endParaRPr sz="8800" b="1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dist="38100" algn="l" rotWithShape="0">
                  <a:schemeClr val="bg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133" name="tear"/>
          <p:cNvSpPr txBox="1"/>
          <p:nvPr/>
        </p:nvSpPr>
        <p:spPr>
          <a:xfrm>
            <a:off x="4964915" y="2274766"/>
            <a:ext cx="3191578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restaurant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4" name="office"/>
          <p:cNvSpPr txBox="1"/>
          <p:nvPr/>
        </p:nvSpPr>
        <p:spPr>
          <a:xfrm>
            <a:off x="5232624" y="3183419"/>
            <a:ext cx="265617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museum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5" name="spare"/>
          <p:cNvSpPr txBox="1"/>
          <p:nvPr/>
        </p:nvSpPr>
        <p:spPr>
          <a:xfrm>
            <a:off x="5442612" y="4033018"/>
            <a:ext cx="223619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cinema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6" name="chipped"/>
          <p:cNvSpPr txBox="1"/>
          <p:nvPr/>
        </p:nvSpPr>
        <p:spPr>
          <a:xfrm>
            <a:off x="5503528" y="4958818"/>
            <a:ext cx="211436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church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7" name="lift"/>
          <p:cNvSpPr txBox="1"/>
          <p:nvPr/>
        </p:nvSpPr>
        <p:spPr>
          <a:xfrm>
            <a:off x="5076328" y="5829370"/>
            <a:ext cx="296876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university</a:t>
            </a:r>
            <a:endParaRPr dirty="0">
              <a:latin typeface="Gill Sans MT" panose="020B0502020104020203" pitchFamily="34" charset="77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425C565A-0887-F647-81E8-E14EE96CE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91" y="7184741"/>
            <a:ext cx="3124200" cy="23876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226204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Vocabulary Ninja"/>
          <p:cNvSpPr txBox="1"/>
          <p:nvPr/>
        </p:nvSpPr>
        <p:spPr>
          <a:xfrm>
            <a:off x="2762055" y="8514866"/>
            <a:ext cx="102656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30" name="This Week's Words"/>
          <p:cNvSpPr txBox="1"/>
          <p:nvPr/>
        </p:nvSpPr>
        <p:spPr>
          <a:xfrm>
            <a:off x="1407262" y="368756"/>
            <a:ext cx="10190290" cy="1579920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sz="9600" b="1" dirty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dist="38100" algn="l" rotWithShape="0">
                    <a:schemeClr val="bg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Shinobi (Tier 2)</a:t>
            </a:r>
            <a:endParaRPr sz="9600" b="1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outerShdw dist="38100" algn="l" rotWithShape="0">
                  <a:schemeClr val="bg1"/>
                </a:outerShdw>
              </a:effectLst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138" name="mutter"/>
          <p:cNvSpPr txBox="1"/>
          <p:nvPr/>
        </p:nvSpPr>
        <p:spPr>
          <a:xfrm>
            <a:off x="5599712" y="3418118"/>
            <a:ext cx="1922001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depict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39" name="unveil"/>
          <p:cNvSpPr txBox="1"/>
          <p:nvPr/>
        </p:nvSpPr>
        <p:spPr>
          <a:xfrm>
            <a:off x="5079139" y="5206217"/>
            <a:ext cx="277319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infamous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sp>
        <p:nvSpPr>
          <p:cNvPr id="140" name="tolerate"/>
          <p:cNvSpPr txBox="1"/>
          <p:nvPr/>
        </p:nvSpPr>
        <p:spPr>
          <a:xfrm>
            <a:off x="4876765" y="2522165"/>
            <a:ext cx="3367910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ambivalent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41" name="fixation"/>
          <p:cNvSpPr txBox="1"/>
          <p:nvPr/>
        </p:nvSpPr>
        <p:spPr>
          <a:xfrm>
            <a:off x="5489112" y="4280417"/>
            <a:ext cx="2143215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dissent</a:t>
            </a:r>
            <a:endParaRPr dirty="0">
              <a:latin typeface="Gill Sans MT" panose="020B0502020104020203" pitchFamily="34" charset="7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5AC141E-CA5D-8D41-B1C5-845DA38E949D}"/>
              </a:ext>
            </a:extLst>
          </p:cNvPr>
          <p:cNvGrpSpPr/>
          <p:nvPr/>
        </p:nvGrpSpPr>
        <p:grpSpPr>
          <a:xfrm>
            <a:off x="-8642579" y="-164678"/>
            <a:ext cx="10029965" cy="15256120"/>
            <a:chOff x="-8642579" y="-164678"/>
            <a:chExt cx="10029965" cy="1525612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2EBAF2A-443F-9D47-8F51-8E2A05EE57A3}"/>
                </a:ext>
              </a:extLst>
            </p:cNvPr>
            <p:cNvSpPr/>
            <p:nvPr/>
          </p:nvSpPr>
          <p:spPr>
            <a:xfrm rot="20706798" flipH="1">
              <a:off x="-8642579" y="-10966"/>
              <a:ext cx="9434333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D0D608D-EA4B-C641-B3F4-55E05D9D72CF}"/>
                </a:ext>
              </a:extLst>
            </p:cNvPr>
            <p:cNvSpPr/>
            <p:nvPr/>
          </p:nvSpPr>
          <p:spPr>
            <a:xfrm rot="20706798" flipH="1">
              <a:off x="-8046947" y="-164678"/>
              <a:ext cx="9434333" cy="15102408"/>
            </a:xfrm>
            <a:prstGeom prst="rect">
              <a:avLst/>
            </a:prstGeom>
            <a:solidFill>
              <a:srgbClr val="38E1FF">
                <a:alpha val="32941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B171C41-4AFD-8D4B-A83D-67CE57D57162}"/>
              </a:ext>
            </a:extLst>
          </p:cNvPr>
          <p:cNvGrpSpPr/>
          <p:nvPr/>
        </p:nvGrpSpPr>
        <p:grpSpPr>
          <a:xfrm>
            <a:off x="11782763" y="-862597"/>
            <a:ext cx="8917924" cy="15439250"/>
            <a:chOff x="11782763" y="-862597"/>
            <a:chExt cx="8917924" cy="1543925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F6FD70-A615-D74C-9710-17CB98A41F5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4261B65-2D56-2B4A-A149-97BDDFE74A81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23" name="unveil">
            <a:extLst>
              <a:ext uri="{FF2B5EF4-FFF2-40B4-BE49-F238E27FC236}">
                <a16:creationId xmlns:a16="http://schemas.microsoft.com/office/drawing/2014/main" id="{3DFB6E10-D309-C545-A6B1-2341096960A8}"/>
              </a:ext>
            </a:extLst>
          </p:cNvPr>
          <p:cNvSpPr txBox="1"/>
          <p:nvPr/>
        </p:nvSpPr>
        <p:spPr>
          <a:xfrm>
            <a:off x="5190544" y="6095818"/>
            <a:ext cx="2660986" cy="8566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900" b="1"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>
              <a:defRPr b="0">
                <a:latin typeface="+mn-lt"/>
                <a:ea typeface="+mn-ea"/>
                <a:cs typeface="+mn-cs"/>
                <a:sym typeface="Helvetica Light"/>
              </a:defRPr>
            </a:pPr>
            <a:r>
              <a:rPr lang="en-GB" b="1" dirty="0">
                <a:latin typeface="Gill Sans MT" panose="020B0502020104020203" pitchFamily="34" charset="77"/>
                <a:sym typeface="American Typewriter"/>
              </a:rPr>
              <a:t>lucrative</a:t>
            </a:r>
            <a:endParaRPr b="1" dirty="0">
              <a:latin typeface="Gill Sans MT" panose="020B0502020104020203" pitchFamily="34" charset="77"/>
              <a:sym typeface="American Typewriter"/>
            </a:endParaRPr>
          </a:p>
        </p:txBody>
      </p:sp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12CD5A4C-BE25-E144-93E5-DE9DD9D80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91" y="7184741"/>
            <a:ext cx="3124200" cy="23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03024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084738" y="1309202"/>
            <a:ext cx="384881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restaurant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652718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701605" y="3893173"/>
            <a:ext cx="6717503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200" dirty="0">
                <a:latin typeface="Gill Sans MT" panose="020B0502020104020203" pitchFamily="34" charset="77"/>
              </a:rPr>
              <a:t>A restaurant is a place where you can eat a meal and pay for it. In restaurants your food is usually served to you at your table by a waiter or waitress.</a:t>
            </a:r>
            <a:endParaRPr sz="32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61950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family visited the </a:t>
            </a:r>
            <a:r>
              <a:rPr lang="en-GB" sz="4000" b="1" dirty="0">
                <a:latin typeface="Gill Sans MT" panose="020B0502020104020203" pitchFamily="34" charset="77"/>
              </a:rPr>
              <a:t>restaurant</a:t>
            </a:r>
            <a:r>
              <a:rPr lang="en-GB" sz="4000" dirty="0">
                <a:latin typeface="Gill Sans MT" panose="020B0502020104020203" pitchFamily="34" charset="77"/>
              </a:rPr>
              <a:t> for a meal.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res-tau-rant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648B009-8F1D-E24D-BF5E-62969B23F5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313" y="2437628"/>
            <a:ext cx="3655980" cy="365598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D0F4F14-518C-8AE7-5B6F-CF56925AF8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14670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334831431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eatery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food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cafe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meal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881887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429382" y="1309202"/>
            <a:ext cx="3159519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museum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683321" y="3970864"/>
            <a:ext cx="6611097" cy="1826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2800" dirty="0">
                <a:latin typeface="Gill Sans MT" panose="020B0502020104020203" pitchFamily="34" charset="77"/>
              </a:rPr>
              <a:t>A museum is a building where a large number of interesting and valuable objects, such as works of art or historical items, are kept, studied, and displayed to the public.</a:t>
            </a:r>
            <a:endParaRPr sz="28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5112" y="6610191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</a:t>
            </a:r>
            <a:r>
              <a:rPr lang="en-GB" sz="4000" b="1" dirty="0">
                <a:latin typeface="Gill Sans MT" panose="020B0502020104020203" pitchFamily="34" charset="77"/>
              </a:rPr>
              <a:t>museum</a:t>
            </a:r>
            <a:r>
              <a:rPr lang="en-GB" sz="4000" dirty="0">
                <a:latin typeface="Gill Sans MT" panose="020B0502020104020203" pitchFamily="34" charset="77"/>
              </a:rPr>
              <a:t> was full of old skeletons and fossils.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mu-se-um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4" name="Picture 3" descr="A picture containing text, vector graphics, gallery&#10;&#10;Description automatically generated">
            <a:extLst>
              <a:ext uri="{FF2B5EF4-FFF2-40B4-BE49-F238E27FC236}">
                <a16:creationId xmlns:a16="http://schemas.microsoft.com/office/drawing/2014/main" id="{C299B847-2829-3D4B-98BF-CEB0DB734E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175" y="2328197"/>
            <a:ext cx="3849255" cy="384925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8C28E8F-35D4-3F1A-C638-6D5AFFBBCF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547882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334831431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gallery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Colosseum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art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hall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-goer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history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413365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685861" y="1309202"/>
            <a:ext cx="2646558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cinema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827470" y="3955366"/>
            <a:ext cx="5906087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4000" dirty="0">
                <a:latin typeface="Gill Sans MT" panose="020B0502020104020203" pitchFamily="34" charset="77"/>
              </a:rPr>
              <a:t>A cinema is a place where people go to watch films for entertainment.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5112" y="6597827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new movie was playing at the </a:t>
            </a:r>
            <a:r>
              <a:rPr lang="en-GB" sz="4000" b="1" dirty="0">
                <a:latin typeface="Gill Sans MT" panose="020B0502020104020203" pitchFamily="34" charset="77"/>
              </a:rPr>
              <a:t>cinema</a:t>
            </a:r>
            <a:r>
              <a:rPr lang="en-GB" sz="4000" dirty="0">
                <a:latin typeface="Gill Sans MT" panose="020B0502020104020203" pitchFamily="34" charset="77"/>
              </a:rPr>
              <a:t>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cin-e-ma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6" name="Picture 5" descr="A picture containing icon&#10;&#10;Description automatically generated">
            <a:extLst>
              <a:ext uri="{FF2B5EF4-FFF2-40B4-BE49-F238E27FC236}">
                <a16:creationId xmlns:a16="http://schemas.microsoft.com/office/drawing/2014/main" id="{F958F60F-173E-9E4E-A8DB-F67B2F2793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189" y="2603111"/>
            <a:ext cx="3465618" cy="3465618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6D81B86-585D-FD9A-CF51-DD5CD72C6A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429141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334831431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theatre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local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cineplex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-goer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darkened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721545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713911" y="1309202"/>
            <a:ext cx="2590454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church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243661" y="3922125"/>
            <a:ext cx="7756234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200" dirty="0">
                <a:latin typeface="Gill Sans MT" panose="020B0502020104020203" pitchFamily="34" charset="77"/>
              </a:rPr>
              <a:t>A church is a building in which Christians worship. You usually refer to this place as church when you are talking about the time that people spend there.</a:t>
            </a:r>
            <a:endParaRPr sz="32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597827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The school children visited the local </a:t>
            </a:r>
            <a:r>
              <a:rPr lang="en-GB" sz="4000" b="1" dirty="0">
                <a:latin typeface="Gill Sans MT" panose="020B0502020104020203" pitchFamily="34" charset="77"/>
              </a:rPr>
              <a:t>church</a:t>
            </a:r>
            <a:r>
              <a:rPr lang="en-GB" sz="4000" dirty="0">
                <a:latin typeface="Gill Sans MT" panose="020B0502020104020203" pitchFamily="34" charset="77"/>
              </a:rPr>
              <a:t> at Easter.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church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22" name="Picture 21" descr="Logo, icon&#10;&#10;Description automatically generated">
            <a:extLst>
              <a:ext uri="{FF2B5EF4-FFF2-40B4-BE49-F238E27FC236}">
                <a16:creationId xmlns:a16="http://schemas.microsoft.com/office/drawing/2014/main" id="{9FC84EBF-E225-B446-A7FA-389BC9FF8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269" y="2489012"/>
            <a:ext cx="3554884" cy="355488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8A04DA-56AC-3A4A-18B6-91004BBA6B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137359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334831431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chapel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search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gothic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parish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-yard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perch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praise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605014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rasshopper Word of the Day"/>
          <p:cNvSpPr txBox="1"/>
          <p:nvPr/>
        </p:nvSpPr>
        <p:spPr>
          <a:xfrm>
            <a:off x="1751855" y="358709"/>
            <a:ext cx="1100621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700" b="1">
                <a:solidFill>
                  <a:schemeClr val="accent5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r>
              <a:rPr sz="6000" dirty="0">
                <a:solidFill>
                  <a:srgbClr val="00AEEE"/>
                </a:solidFill>
                <a:latin typeface="Gill Sans MT" panose="020B0502020104020203" pitchFamily="34" charset="77"/>
              </a:rPr>
              <a:t>Grasshopper Word of the Day</a:t>
            </a:r>
          </a:p>
        </p:txBody>
      </p:sp>
      <p:sp>
        <p:nvSpPr>
          <p:cNvPr id="150" name="Word of the Day:"/>
          <p:cNvSpPr txBox="1"/>
          <p:nvPr/>
        </p:nvSpPr>
        <p:spPr>
          <a:xfrm>
            <a:off x="981031" y="1607149"/>
            <a:ext cx="393056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Word of the Day:</a:t>
            </a:r>
          </a:p>
        </p:txBody>
      </p:sp>
      <p:sp>
        <p:nvSpPr>
          <p:cNvPr id="151" name="tear"/>
          <p:cNvSpPr txBox="1"/>
          <p:nvPr/>
        </p:nvSpPr>
        <p:spPr>
          <a:xfrm>
            <a:off x="5204967" y="1309202"/>
            <a:ext cx="3608360" cy="11798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lang="en-GB" dirty="0">
                <a:latin typeface="Gill Sans MT" panose="020B0502020104020203" pitchFamily="34" charset="77"/>
              </a:rPr>
              <a:t>university</a:t>
            </a:r>
            <a:endParaRPr dirty="0">
              <a:latin typeface="Gill Sans MT" panose="020B0502020104020203" pitchFamily="34" charset="77"/>
            </a:endParaRPr>
          </a:p>
        </p:txBody>
      </p:sp>
      <p:sp>
        <p:nvSpPr>
          <p:cNvPr id="152" name="Definition:"/>
          <p:cNvSpPr txBox="1"/>
          <p:nvPr/>
        </p:nvSpPr>
        <p:spPr>
          <a:xfrm>
            <a:off x="2212466" y="3137585"/>
            <a:ext cx="2478243" cy="7335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100">
                <a:solidFill>
                  <a:schemeClr val="accent5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Definition: </a:t>
            </a:r>
          </a:p>
        </p:txBody>
      </p:sp>
      <p:sp>
        <p:nvSpPr>
          <p:cNvPr id="153" name="(verb / noun)"/>
          <p:cNvSpPr txBox="1"/>
          <p:nvPr/>
        </p:nvSpPr>
        <p:spPr>
          <a:xfrm>
            <a:off x="8711712" y="1645578"/>
            <a:ext cx="4232357" cy="656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noun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54" name="If you tear paper, cloth, or another material, or if it tears, you pull it into two pieces or you pull it so that a hole appears in it."/>
          <p:cNvSpPr txBox="1"/>
          <p:nvPr/>
        </p:nvSpPr>
        <p:spPr>
          <a:xfrm>
            <a:off x="451731" y="4014228"/>
            <a:ext cx="6655651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1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sz="3600" dirty="0">
                <a:latin typeface="Gill Sans MT" panose="020B0502020104020203" pitchFamily="34" charset="77"/>
              </a:rPr>
              <a:t>A university is an institution where students study for degrees and where academic research is done.</a:t>
            </a:r>
            <a:endParaRPr sz="3600" dirty="0">
              <a:latin typeface="Gill Sans MT" panose="020B0502020104020203" pitchFamily="34" charset="77"/>
            </a:endParaRPr>
          </a:p>
        </p:txBody>
      </p:sp>
      <p:sp>
        <p:nvSpPr>
          <p:cNvPr id="155" name="The was a tear in Freddie’s new school jumper."/>
          <p:cNvSpPr txBox="1"/>
          <p:nvPr/>
        </p:nvSpPr>
        <p:spPr>
          <a:xfrm>
            <a:off x="0" y="6465095"/>
            <a:ext cx="12999688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GB" sz="4000" dirty="0">
                <a:latin typeface="Gill Sans MT" panose="020B0502020104020203" pitchFamily="34" charset="77"/>
              </a:rPr>
              <a:t>Jen’s big sister was going to </a:t>
            </a:r>
            <a:r>
              <a:rPr lang="en-GB" sz="4000" b="1" dirty="0">
                <a:latin typeface="Gill Sans MT" panose="020B0502020104020203" pitchFamily="34" charset="77"/>
              </a:rPr>
              <a:t>university</a:t>
            </a:r>
            <a:r>
              <a:rPr lang="en-GB" sz="4000" dirty="0">
                <a:latin typeface="Gill Sans MT" panose="020B0502020104020203" pitchFamily="34" charset="77"/>
              </a:rPr>
              <a:t> to study law.</a:t>
            </a:r>
            <a:endParaRPr sz="4000" dirty="0">
              <a:latin typeface="Gill Sans MT" panose="020B0502020104020203" pitchFamily="34" charset="77"/>
            </a:endParaRPr>
          </a:p>
        </p:txBody>
      </p:sp>
      <p:sp>
        <p:nvSpPr>
          <p:cNvPr id="165" name="Word Class"/>
          <p:cNvSpPr txBox="1"/>
          <p:nvPr/>
        </p:nvSpPr>
        <p:spPr>
          <a:xfrm>
            <a:off x="9722676" y="1227405"/>
            <a:ext cx="2114361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sz="3200" dirty="0">
                <a:solidFill>
                  <a:srgbClr val="C92405"/>
                </a:solidFill>
                <a:latin typeface="Gill Sans MT" panose="020B0502020104020203" pitchFamily="34" charset="77"/>
              </a:rPr>
              <a:t>Word Class</a:t>
            </a:r>
          </a:p>
        </p:txBody>
      </p:sp>
      <p:sp>
        <p:nvSpPr>
          <p:cNvPr id="166" name="(tear)"/>
          <p:cNvSpPr txBox="1"/>
          <p:nvPr/>
        </p:nvSpPr>
        <p:spPr>
          <a:xfrm>
            <a:off x="4873897" y="2182175"/>
            <a:ext cx="423235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000" i="1">
                <a:solidFill>
                  <a:srgbClr val="A6AAA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(</a:t>
            </a:r>
            <a:r>
              <a:rPr lang="en-GB" dirty="0">
                <a:latin typeface="Gill Sans MT" panose="020B0502020104020203" pitchFamily="34" charset="77"/>
              </a:rPr>
              <a:t>u-ni-ver-si-ty</a:t>
            </a:r>
            <a:r>
              <a:rPr dirty="0">
                <a:latin typeface="Gill Sans MT" panose="020B0502020104020203" pitchFamily="34" charset="77"/>
              </a:rPr>
              <a:t>)</a:t>
            </a:r>
          </a:p>
        </p:txBody>
      </p:sp>
      <p:sp>
        <p:nvSpPr>
          <p:cNvPr id="167" name="Pronunciation / Syllables"/>
          <p:cNvSpPr txBox="1"/>
          <p:nvPr/>
        </p:nvSpPr>
        <p:spPr>
          <a:xfrm>
            <a:off x="1145551" y="2437628"/>
            <a:ext cx="3382336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600">
                <a:solidFill>
                  <a:schemeClr val="accent1"/>
                </a:solidFill>
                <a:latin typeface="Gill Sans SemiBold"/>
                <a:ea typeface="Gill Sans SemiBold"/>
                <a:cs typeface="Gill Sans SemiBold"/>
                <a:sym typeface="Gill Sans SemiBold"/>
              </a:defRPr>
            </a:lvl1pPr>
          </a:lstStyle>
          <a:p>
            <a:r>
              <a:rPr dirty="0">
                <a:latin typeface="Gill Sans MT" panose="020B0502020104020203" pitchFamily="34" charset="77"/>
              </a:rPr>
              <a:t>Pronunciation / Syllables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EB416CD-9B55-CF42-A04C-30197FD22A3C}"/>
              </a:ext>
            </a:extLst>
          </p:cNvPr>
          <p:cNvGrpSpPr/>
          <p:nvPr/>
        </p:nvGrpSpPr>
        <p:grpSpPr>
          <a:xfrm>
            <a:off x="12304821" y="1110918"/>
            <a:ext cx="8917924" cy="15439250"/>
            <a:chOff x="11782763" y="-862597"/>
            <a:chExt cx="8917924" cy="1543925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6BF06AC-22FD-FD44-8419-6C2D4AA8FA73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D3503DD-D270-5F47-A19A-8586E0671135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7D75134-4940-2E43-970D-7151127F0958}"/>
              </a:ext>
            </a:extLst>
          </p:cNvPr>
          <p:cNvGrpSpPr/>
          <p:nvPr/>
        </p:nvGrpSpPr>
        <p:grpSpPr>
          <a:xfrm rot="11574440">
            <a:off x="-8428798" y="-6316639"/>
            <a:ext cx="8917924" cy="15439250"/>
            <a:chOff x="11782763" y="-862597"/>
            <a:chExt cx="8917924" cy="1543925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DE4B2CD-9BA7-F745-975D-04D6E068AAAF}"/>
                </a:ext>
              </a:extLst>
            </p:cNvPr>
            <p:cNvSpPr/>
            <p:nvPr/>
          </p:nvSpPr>
          <p:spPr>
            <a:xfrm rot="896267" flipH="1">
              <a:off x="12315522" y="-525755"/>
              <a:ext cx="8385165" cy="15102408"/>
            </a:xfrm>
            <a:prstGeom prst="rect">
              <a:avLst/>
            </a:prstGeom>
            <a:solidFill>
              <a:srgbClr val="38E1FF"/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68024AA-F9BA-D840-9EF5-E93003D788D2}"/>
                </a:ext>
              </a:extLst>
            </p:cNvPr>
            <p:cNvSpPr/>
            <p:nvPr/>
          </p:nvSpPr>
          <p:spPr>
            <a:xfrm rot="896267" flipH="1">
              <a:off x="11782763" y="-862597"/>
              <a:ext cx="6869178" cy="15102408"/>
            </a:xfrm>
            <a:prstGeom prst="rect">
              <a:avLst/>
            </a:prstGeom>
            <a:solidFill>
              <a:srgbClr val="38E1FF">
                <a:alpha val="33000"/>
              </a:srgbClr>
            </a:solidFill>
            <a:ln w="1016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1C808EC-8455-CA43-8401-6823600E17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r="12019" b="14894"/>
          <a:stretch/>
        </p:blipFill>
        <p:spPr>
          <a:xfrm>
            <a:off x="308911" y="305549"/>
            <a:ext cx="1622203" cy="134002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931E5680-9703-6B47-A26A-F4F7783849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327" y="2532694"/>
            <a:ext cx="3406382" cy="3406382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E44F328-BDEB-A7F5-03AD-0988AE88AA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201621"/>
              </p:ext>
            </p:extLst>
          </p:nvPr>
        </p:nvGraphicFramePr>
        <p:xfrm>
          <a:off x="5112" y="7748437"/>
          <a:ext cx="12999690" cy="18044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9938">
                  <a:extLst>
                    <a:ext uri="{9D8B030D-6E8A-4147-A177-3AD203B41FA5}">
                      <a16:colId xmlns:a16="http://schemas.microsoft.com/office/drawing/2014/main" val="1062734036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844254734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3334831431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2209242225"/>
                    </a:ext>
                  </a:extLst>
                </a:gridCol>
                <a:gridCol w="2599938">
                  <a:extLst>
                    <a:ext uri="{9D8B030D-6E8A-4147-A177-3AD203B41FA5}">
                      <a16:colId xmlns:a16="http://schemas.microsoft.com/office/drawing/2014/main" val="690964335"/>
                    </a:ext>
                  </a:extLst>
                </a:gridCol>
              </a:tblGrid>
              <a:tr h="601482"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Synonym: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Antonym: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Prefix / Suffix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Rhyme: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b="0" dirty="0">
                          <a:solidFill>
                            <a:srgbClr val="DD2909"/>
                          </a:solidFill>
                          <a:latin typeface="Gill Sans MT" panose="020B0502020104020203" pitchFamily="34" charset="77"/>
                        </a:rPr>
                        <a:t>Link Word: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67075473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college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-ies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diversity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degree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5792217"/>
                  </a:ext>
                </a:extLst>
              </a:tr>
              <a:tr h="601482"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academy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6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600" dirty="0">
                          <a:latin typeface="Gill Sans MT" panose="020B0502020104020203" pitchFamily="34" charset="77"/>
                        </a:rPr>
                        <a:t>elite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63132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8562650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23596</TotalTime>
  <Words>1257</Words>
  <Application>Microsoft Macintosh PowerPoint</Application>
  <PresentationFormat>Custom</PresentationFormat>
  <Paragraphs>323</Paragraphs>
  <Slides>24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Gill Sans</vt:lpstr>
      <vt:lpstr>Gill Sans MT</vt:lpstr>
      <vt:lpstr>Helvetica</vt:lpstr>
      <vt:lpstr>Helvetica Light</vt:lpstr>
      <vt:lpstr>Helvetica Neue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Andrew Jennings</cp:lastModifiedBy>
  <cp:revision>629</cp:revision>
  <dcterms:modified xsi:type="dcterms:W3CDTF">2026-06-03T08:29:27Z</dcterms:modified>
</cp:coreProperties>
</file>